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59" r:id="rId5"/>
    <p:sldId id="26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6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B8D1E-99C1-4B9F-86E5-4DEC387AFC6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97942-40EF-4709-BF66-9FDE9AAE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</a:t>
            </a:r>
            <a:r>
              <a:rPr lang="ru-RU" baseline="0" dirty="0" smtClean="0"/>
              <a:t> Кутяева С.С.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97942-40EF-4709-BF66-9FDE9AAE54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97942-40EF-4709-BF66-9FDE9AAE54F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</a:t>
            </a:r>
            <a:r>
              <a:rPr lang="ru-RU" baseline="0" dirty="0" smtClean="0"/>
              <a:t> с детьми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97942-40EF-4709-BF66-9FDE9AAE54F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97942-40EF-4709-BF66-9FDE9AAE54F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97942-40EF-4709-BF66-9FDE9AAE54F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97942-40EF-4709-BF66-9FDE9AAE54F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DB33-1258-4230-820E-00DB2091A7B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26D-16DA-483E-BF75-3ED9CC38D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DB33-1258-4230-820E-00DB2091A7B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26D-16DA-483E-BF75-3ED9CC38D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DB33-1258-4230-820E-00DB2091A7B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26D-16DA-483E-BF75-3ED9CC38D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DB33-1258-4230-820E-00DB2091A7B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26D-16DA-483E-BF75-3ED9CC38D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DB33-1258-4230-820E-00DB2091A7B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26D-16DA-483E-BF75-3ED9CC38D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DB33-1258-4230-820E-00DB2091A7B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26D-16DA-483E-BF75-3ED9CC38D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DB33-1258-4230-820E-00DB2091A7B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26D-16DA-483E-BF75-3ED9CC38D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DB33-1258-4230-820E-00DB2091A7B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26D-16DA-483E-BF75-3ED9CC38D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DB33-1258-4230-820E-00DB2091A7B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26D-16DA-483E-BF75-3ED9CC38D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DB33-1258-4230-820E-00DB2091A7B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26D-16DA-483E-BF75-3ED9CC38D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DB33-1258-4230-820E-00DB2091A7B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26D-16DA-483E-BF75-3ED9CC38D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DB33-1258-4230-820E-00DB2091A7B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C26D-16DA-483E-BF75-3ED9CC38D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187624" y="1700808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«Развитие познавательного интереса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    и  исследовательской активности   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      детей  дошкольного возраста»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              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3982998"/>
            <a:ext cx="4248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Подготовила: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воспитатель   Кутяева  С. 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1196752"/>
            <a:ext cx="7812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Развивающая    предметно – пространственная    среда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:\СВЕТА!!!\1-курс\д.сад\фото вес\DSCN11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00808"/>
            <a:ext cx="2826196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СВЕТА!!!\садик №17\среда\DSCF14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05064"/>
            <a:ext cx="2664296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:\DCIM\101_FUJI\DSCF18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00808"/>
            <a:ext cx="2952328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3" y="1268760"/>
            <a:ext cx="276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Работа с детьми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:\СВЕТА!!!\1-курс\д.сад\фото вес\DSCN09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72816"/>
            <a:ext cx="2880320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СВЕТА!!!\д.сад\SAM_47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72816"/>
            <a:ext cx="2592288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:\DCIM\104NIKON\DSCN10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077072"/>
            <a:ext cx="2664296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3" name="Рисунок 2" descr="D:\СВЕТА!!!\1-курс\д.сад\фото вес\DSCN10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3024336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СВЕТА!!!\садик №17\среда\DSCF13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3024336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:\DCIM\101_FUJI\DSCF18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861048"/>
            <a:ext cx="3096344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36647" y="1196752"/>
            <a:ext cx="1870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Работа с детьми</a:t>
            </a:r>
            <a:endParaRPr lang="ru-RU" dirty="0"/>
          </a:p>
        </p:txBody>
      </p:sp>
      <p:pic>
        <p:nvPicPr>
          <p:cNvPr id="4" name="Рисунок 3" descr="D:\СВЕТА!!!\1-курс\д.сад\105NIKON\DSCN14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00808"/>
            <a:ext cx="2808312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СВЕТА!!!\1-курс\д.сад\фото вес\DSCN08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0808"/>
            <a:ext cx="2808312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:\DCIM\104NIKON\DSCN106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077072"/>
            <a:ext cx="2880320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3" name="Рисунок 2" descr="https://sun9-12.userapi.com/impg/lse8m1X_ozZRh_FiOstdK9KktdgKBjdfz0d4JQ/GKOX1uxKyos.jpg?size=1620x2160&amp;quality=96&amp;proxy=1&amp;sign=a7b0a899a48cd869cecaeab0c5d286b4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17032"/>
            <a:ext cx="2520280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s://sun9-42.userapi.com/impg/Hbsl6Z8wo4XkF8uf-S9zhyT_vJMU9Wf5Yc-2Bw/4Q8fij7ZCrE.jpg?size=1600x739&amp;quality=96&amp;proxy=1&amp;sign=21c01b53ccc929b41338e4941ca3041d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24744"/>
            <a:ext cx="3528392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СВЕТА!!!\1-курс\д.сад\102NIKON\DSCN06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96752"/>
            <a:ext cx="3096344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3" name="Рисунок 2" descr="D:\СВЕТА!!!\1-курс\д.сад\фото вес\DSCN11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1202691"/>
            <a:ext cx="5940425" cy="44526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1268760"/>
            <a:ext cx="2929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Работа с родителями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:\СВЕТА!!!\1-курс\д.сад\фото вес\DSCN09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00808"/>
            <a:ext cx="2952328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СВЕТА!!!\1-курс\д.сад\фото вес\DSCN09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700808"/>
            <a:ext cx="2880320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Пользователь\Downloads\DSCN176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933056"/>
            <a:ext cx="3024336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3" name="Рисунок 2" descr="C:\Users\Пользователь\Downloads\DSCN17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2952328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2592288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17032"/>
            <a:ext cx="2592288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34818" name="Picture 2" descr="http://5klass.net/datas/algebra/Ponjatie-proizvodnoj/0003-003-Skazhi-mne-i-ja-zabu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268760"/>
            <a:ext cx="5340086" cy="40050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124744"/>
            <a:ext cx="6768752" cy="256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</a:rPr>
              <a:t>Одна из основных задач ФГОС ДО: 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2400" dirty="0" smtClean="0">
                <a:solidFill>
                  <a:srgbClr val="0000CC"/>
                </a:solidFill>
                <a:latin typeface="Times New Roman" pitchFamily="18" charset="0"/>
              </a:rPr>
              <a:t>поддержка детской инициативы и   самостоятельности в разных видах детской деятельности: игровой, коммуникативной, творческой, конструктивной, трудовой, познавательной, исследовательской, проектной</a:t>
            </a:r>
          </a:p>
          <a:p>
            <a:pPr>
              <a:buFont typeface="Wingdings 2" pitchFamily="18" charset="2"/>
              <a:buNone/>
            </a:pPr>
            <a:endParaRPr lang="ru-RU" altLang="ru-RU" sz="1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356992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из принципов построения дошкольного образования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формирование познавательных интересов и</a:t>
            </a:r>
            <a:r>
              <a:rPr lang="ru-RU" sz="2400" b="1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познавательных действий ребенка в различных видах деятельности.</a:t>
            </a:r>
            <a:endParaRPr lang="ru-RU" sz="2400" dirty="0">
              <a:solidFill>
                <a:srgbClr val="2106C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48478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772816"/>
            <a:ext cx="5976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развитие» предполагает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развитие интересов детей, любознательности и познавательной мотивации; формирование познавательных действий, становление сознания; развитие воображения и творческой активности</a:t>
            </a:r>
            <a:endParaRPr lang="ru-RU" sz="2400" dirty="0">
              <a:solidFill>
                <a:srgbClr val="2106C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1196752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348881"/>
            <a:ext cx="59766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400" dirty="0" smtClean="0">
                <a:solidFill>
                  <a:srgbClr val="0000CC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4482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2106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900igr.net/up/datas/90316/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70485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412776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познавательно-исследовательской деятельности: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• экспериментирование</a:t>
            </a:r>
          </a:p>
          <a:p>
            <a:endParaRPr lang="ru-RU" sz="2400" dirty="0" smtClean="0">
              <a:solidFill>
                <a:srgbClr val="2106C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 • исследование</a:t>
            </a:r>
          </a:p>
          <a:p>
            <a:endParaRPr lang="ru-RU" sz="2400" dirty="0" smtClean="0">
              <a:solidFill>
                <a:srgbClr val="2106C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• моделирование</a:t>
            </a:r>
          </a:p>
          <a:p>
            <a:r>
              <a:rPr lang="ru-RU" sz="2400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rgbClr val="2106C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1196752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Педагогические условия   формирования и развития познавательных интересов дошкольников: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9168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-создание обогащённой предметно-пространственной среды для начала развития интереса;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56490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-создание проблемно-поисковых ситуаций;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924944"/>
            <a:ext cx="5367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  -интеграция разнообразной деятельности;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3645024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-вовлечение в выполнение творческих заданий;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212976"/>
            <a:ext cx="4941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-организация экспериментирования;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077072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 -  включение занимательности в содержание занятий;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4398496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06C4"/>
                </a:solidFill>
                <a:latin typeface="Times New Roman" pitchFamily="18" charset="0"/>
                <a:cs typeface="Times New Roman" pitchFamily="18" charset="0"/>
              </a:rPr>
              <a:t>-стимулирование проявления положительно-эмоционального отношения</a:t>
            </a:r>
            <a:endParaRPr lang="ru-RU" dirty="0">
              <a:solidFill>
                <a:srgbClr val="2106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124744"/>
            <a:ext cx="7344816" cy="41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algn="ctr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Формы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</a:rPr>
              <a:t>работы при организации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познавательно - </a:t>
            </a:r>
          </a:p>
          <a:p>
            <a:pPr indent="-182880" algn="ctr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исследовательской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</a:rPr>
              <a:t>деятельности:</a:t>
            </a:r>
          </a:p>
          <a:p>
            <a:pPr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solidFill>
                  <a:srgbClr val="0000CC"/>
                </a:solidFill>
                <a:latin typeface="Times New Roman" pitchFamily="18" charset="0"/>
              </a:rPr>
              <a:t>-организованная  </a:t>
            </a:r>
            <a:r>
              <a:rPr lang="ru-RU" altLang="ru-RU" dirty="0">
                <a:solidFill>
                  <a:srgbClr val="0000CC"/>
                </a:solidFill>
                <a:latin typeface="Times New Roman" pitchFamily="18" charset="0"/>
              </a:rPr>
              <a:t>образовательная деятельность;</a:t>
            </a:r>
          </a:p>
          <a:p>
            <a:pPr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solidFill>
                  <a:srgbClr val="0000CC"/>
                </a:solidFill>
                <a:latin typeface="Times New Roman" pitchFamily="18" charset="0"/>
              </a:rPr>
              <a:t>-беседы </a:t>
            </a:r>
            <a:r>
              <a:rPr lang="ru-RU" altLang="ru-RU" dirty="0">
                <a:solidFill>
                  <a:srgbClr val="0000CC"/>
                </a:solidFill>
                <a:latin typeface="Times New Roman" pitchFamily="18" charset="0"/>
              </a:rPr>
              <a:t>познавательного, эвристического характера;</a:t>
            </a:r>
          </a:p>
          <a:p>
            <a:pPr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solidFill>
                  <a:srgbClr val="0000CC"/>
                </a:solidFill>
                <a:latin typeface="Times New Roman" pitchFamily="18" charset="0"/>
              </a:rPr>
              <a:t>-опыты</a:t>
            </a:r>
            <a:r>
              <a:rPr lang="ru-RU" altLang="ru-RU" dirty="0">
                <a:solidFill>
                  <a:srgbClr val="0000CC"/>
                </a:solidFill>
                <a:latin typeface="Times New Roman" pitchFamily="18" charset="0"/>
              </a:rPr>
              <a:t>, эксперименты;</a:t>
            </a:r>
          </a:p>
          <a:p>
            <a:pPr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solidFill>
                  <a:srgbClr val="0000CC"/>
                </a:solidFill>
                <a:latin typeface="Times New Roman" pitchFamily="18" charset="0"/>
              </a:rPr>
              <a:t>-просмотр </a:t>
            </a:r>
            <a:r>
              <a:rPr lang="ru-RU" altLang="ru-RU" dirty="0">
                <a:solidFill>
                  <a:srgbClr val="0000CC"/>
                </a:solidFill>
                <a:latin typeface="Times New Roman" pitchFamily="18" charset="0"/>
              </a:rPr>
              <a:t>фильмов, слайдов, презентаций;</a:t>
            </a:r>
          </a:p>
          <a:p>
            <a:pPr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solidFill>
                  <a:srgbClr val="0000CC"/>
                </a:solidFill>
                <a:latin typeface="Times New Roman" pitchFamily="18" charset="0"/>
              </a:rPr>
              <a:t>-игры </a:t>
            </a:r>
            <a:r>
              <a:rPr lang="ru-RU" altLang="ru-RU" dirty="0">
                <a:solidFill>
                  <a:srgbClr val="0000CC"/>
                </a:solidFill>
                <a:latin typeface="Times New Roman" pitchFamily="18" charset="0"/>
              </a:rPr>
              <a:t>(сюжетно-ролевые, развивающие);</a:t>
            </a:r>
          </a:p>
          <a:p>
            <a:pPr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solidFill>
                  <a:srgbClr val="0000CC"/>
                </a:solidFill>
                <a:latin typeface="Times New Roman" pitchFamily="18" charset="0"/>
              </a:rPr>
              <a:t>-чтение </a:t>
            </a:r>
            <a:r>
              <a:rPr lang="ru-RU" altLang="ru-RU" dirty="0">
                <a:solidFill>
                  <a:srgbClr val="0000CC"/>
                </a:solidFill>
                <a:latin typeface="Times New Roman" pitchFamily="18" charset="0"/>
              </a:rPr>
              <a:t>книг, энциклопедий, рассматривание картин и иллюстраций;</a:t>
            </a:r>
          </a:p>
          <a:p>
            <a:pPr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solidFill>
                  <a:srgbClr val="0000CC"/>
                </a:solidFill>
                <a:latin typeface="Times New Roman" pitchFamily="18" charset="0"/>
              </a:rPr>
              <a:t>-наблюдение </a:t>
            </a:r>
            <a:r>
              <a:rPr lang="ru-RU" altLang="ru-RU" dirty="0">
                <a:solidFill>
                  <a:srgbClr val="0000CC"/>
                </a:solidFill>
                <a:latin typeface="Times New Roman" pitchFamily="18" charset="0"/>
              </a:rPr>
              <a:t>за явлениями природы и живыми объектами;</a:t>
            </a:r>
          </a:p>
          <a:p>
            <a:pPr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solidFill>
                  <a:srgbClr val="0000CC"/>
                </a:solidFill>
                <a:latin typeface="Times New Roman" pitchFamily="18" charset="0"/>
              </a:rPr>
              <a:t>-экскурсии </a:t>
            </a:r>
            <a:r>
              <a:rPr lang="ru-RU" altLang="ru-RU" dirty="0">
                <a:solidFill>
                  <a:srgbClr val="0000CC"/>
                </a:solidFill>
                <a:latin typeface="Times New Roman" pitchFamily="18" charset="0"/>
              </a:rPr>
              <a:t>и целевые прогулки;</a:t>
            </a:r>
          </a:p>
          <a:p>
            <a:pPr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solidFill>
                  <a:srgbClr val="0000CC"/>
                </a:solidFill>
                <a:latin typeface="Times New Roman" pitchFamily="18" charset="0"/>
              </a:rPr>
              <a:t>-труд </a:t>
            </a:r>
            <a:r>
              <a:rPr lang="ru-RU" altLang="ru-RU" dirty="0">
                <a:solidFill>
                  <a:srgbClr val="0000CC"/>
                </a:solidFill>
                <a:latin typeface="Times New Roman" pitchFamily="18" charset="0"/>
              </a:rPr>
              <a:t>в природе;</a:t>
            </a:r>
          </a:p>
          <a:p>
            <a:pPr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solidFill>
                  <a:srgbClr val="0000CC"/>
                </a:solidFill>
                <a:latin typeface="Times New Roman" pitchFamily="18" charset="0"/>
              </a:rPr>
              <a:t>-тематические </a:t>
            </a:r>
            <a:r>
              <a:rPr lang="ru-RU" altLang="ru-RU" dirty="0">
                <a:solidFill>
                  <a:srgbClr val="0000CC"/>
                </a:solidFill>
                <a:latin typeface="Times New Roman" pitchFamily="18" charset="0"/>
              </a:rPr>
              <a:t>дни и недели;</a:t>
            </a:r>
          </a:p>
          <a:p>
            <a:pPr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solidFill>
                  <a:srgbClr val="0000CC"/>
                </a:solidFill>
                <a:latin typeface="Times New Roman" pitchFamily="18" charset="0"/>
              </a:rPr>
              <a:t>-конкурсы</a:t>
            </a:r>
            <a:r>
              <a:rPr lang="ru-RU" altLang="ru-RU" dirty="0">
                <a:solidFill>
                  <a:srgbClr val="0000CC"/>
                </a:solidFill>
                <a:latin typeface="Times New Roman" pitchFamily="18" charset="0"/>
              </a:rPr>
              <a:t>, выставки, мини-музеи, коллекции;</a:t>
            </a:r>
          </a:p>
          <a:p>
            <a:pPr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solidFill>
                  <a:srgbClr val="0000CC"/>
                </a:solidFill>
                <a:latin typeface="Times New Roman" pitchFamily="18" charset="0"/>
              </a:rPr>
              <a:t>-праздники</a:t>
            </a:r>
            <a:r>
              <a:rPr lang="ru-RU" altLang="ru-RU" dirty="0">
                <a:solidFill>
                  <a:srgbClr val="0000CC"/>
                </a:solidFill>
                <a:latin typeface="Times New Roman" pitchFamily="18" charset="0"/>
              </a:rPr>
              <a:t>, развлечения, вечера досуга, театрализованная деятельность;</a:t>
            </a:r>
          </a:p>
          <a:p>
            <a:pPr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solidFill>
                  <a:srgbClr val="0000CC"/>
                </a:solidFill>
                <a:latin typeface="Times New Roman" pitchFamily="18" charset="0"/>
              </a:rPr>
              <a:t>-художественная </a:t>
            </a:r>
            <a:r>
              <a:rPr lang="ru-RU" altLang="ru-RU" dirty="0">
                <a:solidFill>
                  <a:srgbClr val="0000CC"/>
                </a:solidFill>
                <a:latin typeface="Times New Roman" pitchFamily="18" charset="0"/>
              </a:rPr>
              <a:t>и конструктивная деятельность</a:t>
            </a:r>
            <a:r>
              <a:rPr lang="ru-RU" altLang="ru-RU" dirty="0" smtClean="0">
                <a:solidFill>
                  <a:srgbClr val="0000CC"/>
                </a:solidFill>
                <a:latin typeface="Times New Roman" pitchFamily="18" charset="0"/>
              </a:rPr>
              <a:t>;</a:t>
            </a:r>
          </a:p>
          <a:p>
            <a:pPr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</a:rPr>
              <a:t>                                   -проектная деятельность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124744"/>
            <a:ext cx="66967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Направления познавательно-исследовательской 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деятельности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dirty="0" smtClean="0">
                <a:solidFill>
                  <a:srgbClr val="2106C4"/>
                </a:solidFill>
              </a:rPr>
              <a:t>Живая </a:t>
            </a:r>
            <a:r>
              <a:rPr lang="ru-RU" dirty="0">
                <a:solidFill>
                  <a:srgbClr val="2106C4"/>
                </a:solidFill>
              </a:rPr>
              <a:t>природа (многообразие живых организмов, характерные особенности сезонов в разных природно-климатических зонах и т.д</a:t>
            </a:r>
            <a:r>
              <a:rPr lang="ru-RU" dirty="0" smtClean="0">
                <a:solidFill>
                  <a:srgbClr val="2106C4"/>
                </a:solidFill>
              </a:rPr>
              <a:t>.).</a:t>
            </a:r>
            <a:endParaRPr lang="ru-RU" dirty="0">
              <a:solidFill>
                <a:srgbClr val="2106C4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2106C4"/>
                </a:solidFill>
              </a:rPr>
              <a:t>-Неживая </a:t>
            </a:r>
            <a:r>
              <a:rPr lang="ru-RU" dirty="0">
                <a:solidFill>
                  <a:srgbClr val="2106C4"/>
                </a:solidFill>
              </a:rPr>
              <a:t>природа (вода, воздух, почва, земля, песок их свойства, планета Земля – её рельеф, климат, природные явления, Космос и Солнечная система</a:t>
            </a:r>
            <a:r>
              <a:rPr lang="ru-RU" dirty="0" smtClean="0">
                <a:solidFill>
                  <a:srgbClr val="2106C4"/>
                </a:solidFill>
              </a:rPr>
              <a:t>).</a:t>
            </a:r>
            <a:endParaRPr lang="ru-RU" dirty="0">
              <a:solidFill>
                <a:srgbClr val="2106C4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2106C4"/>
                </a:solidFill>
              </a:rPr>
              <a:t>-Физические </a:t>
            </a:r>
            <a:r>
              <a:rPr lang="ru-RU" dirty="0">
                <a:solidFill>
                  <a:srgbClr val="2106C4"/>
                </a:solidFill>
              </a:rPr>
              <a:t>явления (цвет, звук, магнетизм, земное притяжение, электричество и т.д</a:t>
            </a:r>
            <a:r>
              <a:rPr lang="ru-RU" dirty="0" smtClean="0">
                <a:solidFill>
                  <a:srgbClr val="2106C4"/>
                </a:solidFill>
              </a:rPr>
              <a:t>.)</a:t>
            </a:r>
            <a:endParaRPr lang="ru-RU" dirty="0">
              <a:solidFill>
                <a:srgbClr val="2106C4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2106C4"/>
                </a:solidFill>
              </a:rPr>
              <a:t>-Человек </a:t>
            </a:r>
            <a:r>
              <a:rPr lang="ru-RU" dirty="0">
                <a:solidFill>
                  <a:srgbClr val="2106C4"/>
                </a:solidFill>
              </a:rPr>
              <a:t>(человек – живой организм, человек – пользователь природы</a:t>
            </a:r>
            <a:r>
              <a:rPr lang="ru-RU" dirty="0" smtClean="0">
                <a:solidFill>
                  <a:srgbClr val="2106C4"/>
                </a:solidFill>
              </a:rPr>
              <a:t>)</a:t>
            </a:r>
            <a:endParaRPr lang="ru-RU" dirty="0">
              <a:solidFill>
                <a:srgbClr val="2106C4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2106C4"/>
                </a:solidFill>
              </a:rPr>
              <a:t>-Рукотворный </a:t>
            </a:r>
            <a:r>
              <a:rPr lang="ru-RU" dirty="0">
                <a:solidFill>
                  <a:srgbClr val="2106C4"/>
                </a:solidFill>
              </a:rPr>
              <a:t>мир: (материалы и их свойства, предмет – результат деятельности человека, преобразования предметов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218/v846218118/8c8c5/jgq6yDkf4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31640" y="1244980"/>
            <a:ext cx="640871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к предметно-развивающей среде: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06C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 Развивающий характер.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106C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06C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 Создание условий для формирования ведущих видов деятельности с одновременным учетом особенностей  других видов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106C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06C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Соответствие возможностям ребенка для перехода к следующему этапу развития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106C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06C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 Включение известных ребенку объектов, а также новых, которые побуждают его к последующей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106C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06C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 Учет исходной инициативности ребенка, его стремления на деле применять свои знания.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106C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386</Words>
  <Application>Microsoft Office PowerPoint</Application>
  <PresentationFormat>Экран (4:3)</PresentationFormat>
  <Paragraphs>72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Home-PC</cp:lastModifiedBy>
  <cp:revision>90</cp:revision>
  <dcterms:created xsi:type="dcterms:W3CDTF">2021-02-15T11:23:25Z</dcterms:created>
  <dcterms:modified xsi:type="dcterms:W3CDTF">2022-11-08T11:28:48Z</dcterms:modified>
</cp:coreProperties>
</file>